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октябрь </a:t>
            </a:r>
            <a:r>
              <a:rPr lang="ru-RU" dirty="0"/>
              <a:t>2024 </a:t>
            </a:r>
            <a:r>
              <a:rPr lang="ru-RU" dirty="0" smtClean="0"/>
              <a:t>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являются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важным компонентом обновленной Конституции нашей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</a:t>
            </a:r>
            <a:r>
              <a:rPr lang="ru-RU" b="1" i="1" dirty="0" smtClean="0"/>
              <a:t>32.</a:t>
            </a:r>
            <a:endParaRPr lang="ru-RU" b="1" i="1" dirty="0"/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</a:t>
            </a:r>
            <a:r>
              <a:rPr lang="ru-RU" i="1" dirty="0" smtClean="0"/>
              <a:t>государства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</a:t>
            </a:r>
            <a:r>
              <a:rPr lang="ru-RU" dirty="0" smtClean="0"/>
              <a:t>детей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</a:t>
            </a:r>
            <a:r>
              <a:rPr lang="ru-RU" dirty="0" smtClean="0"/>
              <a:t>ребенка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</a:t>
            </a:r>
            <a:r>
              <a:rPr lang="ru-RU" dirty="0" smtClean="0"/>
              <a:t>услуги</a:t>
            </a:r>
            <a:endParaRPr lang="ru-RU" dirty="0"/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 smtClean="0"/>
              <a:t>36,1%</a:t>
            </a:r>
            <a:r>
              <a:rPr lang="ru-RU" sz="1200" i="1" dirty="0" smtClean="0"/>
              <a:t> </a:t>
            </a:r>
            <a:r>
              <a:rPr lang="ru-RU" sz="1200" i="1" dirty="0"/>
              <a:t>видят в детях помощников в различных делах и опору в старости, практически столько же </a:t>
            </a:r>
            <a:r>
              <a:rPr lang="ru-RU" sz="1200" b="1" i="1" dirty="0" smtClean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</a:t>
            </a:r>
            <a:r>
              <a:rPr lang="ru-RU" sz="1200" i="1" dirty="0" smtClean="0"/>
              <a:t>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</a:t>
            </a:r>
            <a:r>
              <a:rPr lang="ru-RU" sz="1600" dirty="0" smtClean="0"/>
              <a:t>достижения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</a:t>
            </a:r>
            <a:r>
              <a:rPr lang="ru-RU" sz="1600" dirty="0" smtClean="0"/>
              <a:t>Беларусь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</a:t>
            </a:r>
            <a:r>
              <a:rPr lang="ru-RU" sz="1600" dirty="0" smtClean="0"/>
              <a:t>Родины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</a:t>
            </a:r>
            <a:r>
              <a:rPr lang="ru-RU" sz="1600" dirty="0" smtClean="0"/>
              <a:t>предки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/>
              <a:t>символами суверенной Республики Беларусь </a:t>
            </a:r>
            <a:r>
              <a:rPr lang="ru-RU" sz="1600" i="1" dirty="0"/>
              <a:t>(герб, флаг и гимн</a:t>
            </a:r>
            <a:r>
              <a:rPr lang="ru-RU" sz="1600" i="1" dirty="0" smtClean="0"/>
              <a:t>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 smtClean="0"/>
              <a:t>поощряйте </a:t>
            </a:r>
            <a:r>
              <a:rPr lang="ru-RU" sz="1600" dirty="0"/>
              <a:t>активность ребенка, ведь именно с нее часто начинается активный </a:t>
            </a:r>
            <a:r>
              <a:rPr lang="ru-RU" sz="1600" dirty="0" smtClean="0"/>
              <a:t>патриотизм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</a:t>
            </a:r>
            <a:r>
              <a:rPr lang="ru-RU" sz="1600" dirty="0" smtClean="0"/>
              <a:t>героях Отечества 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</a:t>
            </a:r>
            <a:r>
              <a:rPr lang="ru-RU" sz="1600" i="1" dirty="0" smtClean="0"/>
              <a:t>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</a:t>
            </a:r>
            <a:r>
              <a:rPr lang="ru-RU" sz="1600" dirty="0" smtClean="0"/>
              <a:t>края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единый </a:t>
            </a:r>
            <a:r>
              <a:rPr lang="ru-RU" sz="1600" i="1" dirty="0"/>
              <a:t>урок «Моя семья – моя страна»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в </a:t>
            </a:r>
            <a:r>
              <a:rPr lang="ru-RU" sz="1600" i="1" dirty="0"/>
              <a:t>учреждениях общего среднего </a:t>
            </a:r>
            <a:r>
              <a:rPr lang="ru-RU" sz="1600" i="1" dirty="0" smtClean="0"/>
              <a:t>образования</a:t>
            </a:r>
            <a:endParaRPr lang="ru-RU" sz="1600" i="1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республиканские </a:t>
            </a:r>
            <a:r>
              <a:rPr lang="ru-RU" sz="1600" i="1" dirty="0"/>
              <a:t>конкурсы «Святость рождения 2024», «Счастливы вместе</a:t>
            </a:r>
            <a:r>
              <a:rPr lang="ru-RU" sz="1600" i="1" dirty="0" smtClean="0"/>
              <a:t>»,</a:t>
            </a:r>
            <a:br>
              <a:rPr lang="ru-RU" sz="1600" i="1" dirty="0" smtClean="0"/>
            </a:br>
            <a:r>
              <a:rPr lang="ru-RU" sz="1600" i="1" dirty="0" smtClean="0"/>
              <a:t>«</a:t>
            </a:r>
            <a:r>
              <a:rPr lang="ru-RU" sz="1600" i="1" dirty="0"/>
              <a:t>Семья – кристалл общества</a:t>
            </a:r>
            <a:r>
              <a:rPr lang="ru-RU" sz="1600" i="1" dirty="0" smtClean="0"/>
              <a:t>»</a:t>
            </a:r>
            <a:endParaRPr lang="ru-RU" sz="1600" i="1" dirty="0"/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ежегодный </a:t>
            </a:r>
            <a:r>
              <a:rPr lang="ru-RU" sz="1600" i="1" dirty="0"/>
              <a:t>Форум «Семья: сегодня,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завтра </a:t>
            </a:r>
            <a:r>
              <a:rPr lang="ru-RU" sz="1600" i="1" dirty="0"/>
              <a:t>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торжественные </a:t>
            </a:r>
            <a:r>
              <a:rPr lang="ru-RU" sz="1600" i="1" dirty="0"/>
              <a:t>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 smtClean="0"/>
              <a:t>республиканский </a:t>
            </a:r>
            <a:r>
              <a:rPr lang="ru-RU" sz="1600" i="1" dirty="0"/>
              <a:t>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r>
              <a:rPr lang="ru-RU" sz="2200" b="1" i="1" dirty="0" smtClean="0">
                <a:solidFill>
                  <a:schemeClr val="bg1"/>
                </a:solidFill>
              </a:rPr>
              <a:t/>
            </a:r>
            <a:br>
              <a:rPr lang="ru-RU" sz="2200" b="1" i="1" dirty="0" smtClean="0">
                <a:solidFill>
                  <a:schemeClr val="bg1"/>
                </a:solidFill>
              </a:rPr>
            </a:br>
            <a:r>
              <a:rPr lang="ru-RU" sz="2200" b="1" i="1" dirty="0" smtClean="0">
                <a:solidFill>
                  <a:schemeClr val="bg1"/>
                </a:solidFill>
              </a:rPr>
              <a:t>в </a:t>
            </a:r>
            <a:r>
              <a:rPr lang="ru-RU" sz="2200" b="1" i="1" dirty="0">
                <a:solidFill>
                  <a:schemeClr val="bg1"/>
                </a:solidFill>
              </a:rPr>
              <a:t>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белорусскому народу и Национальному собранию Республики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</a:t>
            </a:r>
            <a:b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2023 </a:t>
            </a:r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</a:t>
            </a:r>
            <a:r>
              <a:rPr lang="ru-RU" sz="1600" i="1" dirty="0" smtClean="0"/>
              <a:t>«Открытый </a:t>
            </a:r>
            <a:br>
              <a:rPr lang="ru-RU" sz="1600" i="1" dirty="0" smtClean="0"/>
            </a:br>
            <a:r>
              <a:rPr lang="ru-RU" sz="1600" i="1" dirty="0" smtClean="0"/>
              <a:t>диалог» в </a:t>
            </a:r>
            <a:r>
              <a:rPr lang="ru-RU" sz="1600" i="1" dirty="0"/>
              <a:t>рамках </a:t>
            </a:r>
            <a:r>
              <a:rPr lang="ru-RU" sz="1600" i="1" dirty="0" smtClean="0"/>
              <a:t>Недели семьи</a:t>
            </a:r>
            <a:endParaRPr lang="ru-RU" sz="1600" i="1" dirty="0"/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</a:t>
            </a:r>
            <a:r>
              <a:rPr lang="ru-RU" sz="1600" i="1" dirty="0" smtClean="0"/>
              <a:t>«Я </a:t>
            </a:r>
            <a:r>
              <a:rPr lang="ru-RU" sz="1600" i="1" dirty="0"/>
              <a:t>и моя </a:t>
            </a:r>
            <a:r>
              <a:rPr lang="ru-RU" sz="1600" i="1" dirty="0" smtClean="0"/>
              <a:t>семья»</a:t>
            </a:r>
            <a:endParaRPr lang="ru-RU" sz="1600" i="1" dirty="0"/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семейный </a:t>
            </a:r>
            <a:r>
              <a:rPr lang="ru-RU" sz="1600" i="1" dirty="0"/>
              <a:t>форум </a:t>
            </a:r>
            <a:r>
              <a:rPr lang="ru-RU" sz="1600" i="1" dirty="0" smtClean="0"/>
              <a:t>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 smtClean="0"/>
              <a:t>республиканский </a:t>
            </a:r>
            <a:r>
              <a:rPr lang="ru-RU" sz="1600" i="1" dirty="0"/>
              <a:t>семейный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kern="1100" dirty="0" smtClean="0"/>
              <a:t>сельскохозяйственный </a:t>
            </a:r>
            <a:r>
              <a:rPr lang="ru-RU" sz="1600" i="1" kern="1100" dirty="0"/>
              <a:t>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для </a:t>
            </a:r>
            <a:r>
              <a:rPr lang="ru-RU" sz="1600" i="1" dirty="0"/>
              <a:t>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Многодетная семья: счастья много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не </a:t>
            </a:r>
            <a:r>
              <a:rPr lang="ru-RU" sz="1600" i="1" dirty="0"/>
              <a:t>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Партнерство государства и семьи </a:t>
            </a: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sz="1600" i="1" dirty="0" smtClean="0"/>
              <a:t>в </a:t>
            </a:r>
            <a:r>
              <a:rPr lang="ru-RU" sz="1600" i="1" dirty="0"/>
              <a:t>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 smtClean="0"/>
              <a:t>«</a:t>
            </a:r>
            <a:r>
              <a:rPr lang="ru-RU" sz="1600" i="1" dirty="0"/>
              <a:t>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вызывает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 связанное </a:t>
            </a:r>
            <a:r>
              <a:rPr lang="ru-RU" dirty="0"/>
              <a:t>с этим уменьшение значимости института </a:t>
            </a:r>
            <a:r>
              <a:rPr lang="ru-RU" dirty="0" smtClean="0"/>
              <a:t>семьи</a:t>
            </a: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снижение </a:t>
            </a:r>
            <a:r>
              <a:rPr lang="ru-RU" dirty="0"/>
              <a:t>готовности к рождению </a:t>
            </a:r>
            <a:r>
              <a:rPr lang="ru-RU" dirty="0" smtClean="0"/>
              <a:t>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увеличение </a:t>
            </a:r>
            <a:r>
              <a:rPr lang="ru-RU" dirty="0"/>
              <a:t>числа внебрачных </a:t>
            </a:r>
            <a:r>
              <a:rPr lang="ru-RU" dirty="0" smtClean="0"/>
              <a:t>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рост количества неполных семей</a:t>
            </a: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 smtClean="0"/>
              <a:t>падение </a:t>
            </a:r>
            <a:r>
              <a:rPr lang="ru-RU" dirty="0"/>
              <a:t>педагогического потенциала </a:t>
            </a:r>
            <a:r>
              <a:rPr lang="ru-RU" dirty="0" smtClean="0"/>
              <a:t>семьи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бомбой: 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</a:t>
            </a:r>
            <a:r>
              <a:rPr lang="ru-RU" sz="1900" b="1" dirty="0" smtClean="0"/>
              <a:t>году</a:t>
            </a:r>
            <a:endParaRPr lang="ru-RU" sz="19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одна </a:t>
            </a:r>
            <a:r>
              <a:rPr lang="ru-RU" sz="2400" b="1" dirty="0">
                <a:solidFill>
                  <a:schemeClr val="bg1"/>
                </a:solidFill>
              </a:rPr>
              <a:t>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Демографическая </a:t>
            </a:r>
            <a:r>
              <a:rPr lang="ru-RU" sz="1600" i="1" dirty="0"/>
              <a:t>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</a:t>
            </a:r>
            <a:r>
              <a:rPr lang="ru-RU" sz="1600" i="1" dirty="0" smtClean="0"/>
              <a:t>от </a:t>
            </a:r>
            <a:r>
              <a:rPr lang="ru-RU" sz="1600" i="1" dirty="0"/>
              <a:t>демографических явлений и тенденций,</a:t>
            </a:r>
            <a:br>
              <a:rPr lang="ru-RU" sz="1600" i="1" dirty="0"/>
            </a:br>
            <a:r>
              <a:rPr lang="ru-RU" sz="1600" i="1" dirty="0" smtClean="0"/>
              <a:t>социально-экономические </a:t>
            </a:r>
            <a:r>
              <a:rPr lang="ru-RU" sz="1600" i="1" dirty="0"/>
              <a:t>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 smtClean="0"/>
              <a:t>Беларусь</a:t>
            </a:r>
            <a:br>
              <a:rPr lang="ru-RU" sz="1600" i="1" dirty="0" smtClean="0"/>
            </a:br>
            <a:r>
              <a:rPr lang="ru-RU" sz="1600" i="1" dirty="0" smtClean="0"/>
              <a:t>(</a:t>
            </a:r>
            <a:r>
              <a:rPr lang="ru-RU" sz="1400" i="1" dirty="0" smtClean="0"/>
              <a:t>статья 4 Концепции национальной </a:t>
            </a:r>
            <a:br>
              <a:rPr lang="ru-RU" sz="1400" i="1" dirty="0" smtClean="0"/>
            </a:br>
            <a:r>
              <a:rPr lang="ru-RU" sz="1400" i="1" dirty="0" smtClean="0"/>
              <a:t>безопасности Республики </a:t>
            </a:r>
            <a:r>
              <a:rPr lang="ru-RU" sz="1400" i="1" dirty="0"/>
              <a:t>Б</a:t>
            </a:r>
            <a:r>
              <a:rPr lang="ru-RU" sz="1400" i="1" dirty="0" smtClean="0"/>
              <a:t>еларусь)</a:t>
            </a:r>
            <a:endParaRPr lang="ru-RU" sz="1400" i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4865</TotalTime>
  <Words>552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Абрамович Людмила Владимировна</cp:lastModifiedBy>
  <cp:revision>268</cp:revision>
  <dcterms:created xsi:type="dcterms:W3CDTF">2024-07-24T10:48:12Z</dcterms:created>
  <dcterms:modified xsi:type="dcterms:W3CDTF">2024-10-23T05:55:09Z</dcterms:modified>
</cp:coreProperties>
</file>