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420" r:id="rId4"/>
    <p:sldId id="422" r:id="rId5"/>
    <p:sldId id="394" r:id="rId6"/>
    <p:sldId id="474" r:id="rId7"/>
    <p:sldId id="475" r:id="rId8"/>
    <p:sldId id="476" r:id="rId9"/>
    <p:sldId id="477" r:id="rId10"/>
    <p:sldId id="478" r:id="rId11"/>
    <p:sldId id="479" r:id="rId12"/>
    <p:sldId id="480" r:id="rId13"/>
    <p:sldId id="483" r:id="rId14"/>
    <p:sldId id="484" r:id="rId15"/>
    <p:sldId id="4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реки</c:v>
                </c:pt>
              </c:strCache>
            </c:strRef>
          </c:tx>
          <c:spPr>
            <a:solidFill>
              <a:srgbClr val="61D6FF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33</c:v>
                </c:pt>
                <c:pt idx="1">
                  <c:v>44</c:v>
                </c:pt>
                <c:pt idx="2">
                  <c:v>38</c:v>
                </c:pt>
                <c:pt idx="3">
                  <c:v>38</c:v>
                </c:pt>
                <c:pt idx="4">
                  <c:v>18</c:v>
                </c:pt>
                <c:pt idx="5">
                  <c:v>9</c:v>
                </c:pt>
                <c:pt idx="6">
                  <c:v>27</c:v>
                </c:pt>
                <c:pt idx="7">
                  <c:v>24</c:v>
                </c:pt>
                <c:pt idx="8">
                  <c:v>41</c:v>
                </c:pt>
                <c:pt idx="9">
                  <c:v>3</c:v>
                </c:pt>
                <c:pt idx="10">
                  <c:v>21</c:v>
                </c:pt>
                <c:pt idx="11">
                  <c:v>23</c:v>
                </c:pt>
                <c:pt idx="12">
                  <c:v>33</c:v>
                </c:pt>
                <c:pt idx="13">
                  <c:v>16</c:v>
                </c:pt>
                <c:pt idx="14">
                  <c:v>36</c:v>
                </c:pt>
                <c:pt idx="15">
                  <c:v>22</c:v>
                </c:pt>
                <c:pt idx="16">
                  <c:v>21</c:v>
                </c:pt>
                <c:pt idx="17">
                  <c:v>20</c:v>
                </c:pt>
                <c:pt idx="18">
                  <c:v>17</c:v>
                </c:pt>
                <c:pt idx="19">
                  <c:v>36</c:v>
                </c:pt>
                <c:pt idx="20">
                  <c:v>18</c:v>
                </c:pt>
                <c:pt idx="21">
                  <c:v>19</c:v>
                </c:pt>
                <c:pt idx="2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B1-4A4B-84FF-6CC24882462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ручьи</c:v>
                </c:pt>
              </c:strCache>
            </c:strRef>
          </c:tx>
          <c:spPr>
            <a:solidFill>
              <a:srgbClr val="00467A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3.1250000000000635E-3"/>
                  <c:y val="-3.0378135434416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47-4494-82A1-1A54CBDEF9B3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Лист1!$C$2:$C$24</c:f>
              <c:numCache>
                <c:formatCode>General</c:formatCode>
                <c:ptCount val="23"/>
                <c:pt idx="0">
                  <c:v>44</c:v>
                </c:pt>
                <c:pt idx="1">
                  <c:v>10</c:v>
                </c:pt>
                <c:pt idx="2">
                  <c:v>9</c:v>
                </c:pt>
                <c:pt idx="4">
                  <c:v>88</c:v>
                </c:pt>
                <c:pt idx="5">
                  <c:v>4</c:v>
                </c:pt>
                <c:pt idx="6">
                  <c:v>1</c:v>
                </c:pt>
                <c:pt idx="7">
                  <c:v>28</c:v>
                </c:pt>
                <c:pt idx="8">
                  <c:v>35</c:v>
                </c:pt>
                <c:pt idx="9">
                  <c:v>28</c:v>
                </c:pt>
                <c:pt idx="10">
                  <c:v>68</c:v>
                </c:pt>
                <c:pt idx="11">
                  <c:v>21</c:v>
                </c:pt>
                <c:pt idx="12">
                  <c:v>67</c:v>
                </c:pt>
                <c:pt idx="15">
                  <c:v>5</c:v>
                </c:pt>
                <c:pt idx="16">
                  <c:v>19</c:v>
                </c:pt>
                <c:pt idx="18">
                  <c:v>6</c:v>
                </c:pt>
                <c:pt idx="19">
                  <c:v>57</c:v>
                </c:pt>
                <c:pt idx="20">
                  <c:v>23</c:v>
                </c:pt>
                <c:pt idx="2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A-4A72-B6AF-6D1C1B21B3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18921472"/>
        <c:axId val="118931456"/>
      </c:barChart>
      <c:catAx>
        <c:axId val="11892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931456"/>
        <c:crosses val="autoZero"/>
        <c:auto val="1"/>
        <c:lblAlgn val="ctr"/>
        <c:lblOffset val="100"/>
        <c:noMultiLvlLbl val="0"/>
      </c:catAx>
      <c:valAx>
        <c:axId val="118931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921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  <c:pt idx="4">
                  <c:v>2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10</c:v>
                </c:pt>
                <c:pt idx="9">
                  <c:v>5</c:v>
                </c:pt>
                <c:pt idx="10">
                  <c:v>4</c:v>
                </c:pt>
                <c:pt idx="11">
                  <c:v>9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  <c:pt idx="16">
                  <c:v>4</c:v>
                </c:pt>
                <c:pt idx="17">
                  <c:v>1</c:v>
                </c:pt>
                <c:pt idx="18">
                  <c:v>5</c:v>
                </c:pt>
                <c:pt idx="19">
                  <c:v>5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E2-4B31-9875-7731E57AFE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846080"/>
        <c:axId val="126847616"/>
      </c:barChart>
      <c:catAx>
        <c:axId val="12684608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126847616"/>
        <c:crosses val="autoZero"/>
        <c:auto val="1"/>
        <c:lblAlgn val="ctr"/>
        <c:lblOffset val="100"/>
        <c:noMultiLvlLbl val="0"/>
      </c:catAx>
      <c:valAx>
        <c:axId val="126847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6846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0.04511</cdr:x>
      <cdr:y>0.06859</cdr:y>
    </cdr:from>
    <cdr:to>
      <cdr:x>0.12838</cdr:x>
      <cdr:y>0.20874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300" y="4475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0.06939</cdr:x>
      <cdr:y>0.06859</cdr:y>
    </cdr:from>
    <cdr:to>
      <cdr:x>0.94605</cdr:x>
      <cdr:y>0.20874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2000" y="447503"/>
          <a:ext cx="9626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600" dirty="0"/>
        </a:p>
      </cdr:txBody>
    </cdr:sp>
  </cdr:relSizeAnchor>
  <cdr:relSizeAnchor xmlns:cdr="http://schemas.openxmlformats.org/drawingml/2006/chartDrawing">
    <cdr:from>
      <cdr:x>0.09368</cdr:x>
      <cdr:y>0.09049</cdr:y>
    </cdr:from>
    <cdr:to>
      <cdr:x>0.17695</cdr:x>
      <cdr:y>0.23064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28700" y="5903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Сведения о разработке в 2022 году промышленных карьеров </a:t>
          </a:r>
        </a:p>
        <a:p xmlns:a="http://schemas.openxmlformats.org/drawingml/2006/main">
          <a:r>
            <a:rPr lang="ru-RU" sz="1800" b="1" dirty="0"/>
            <a:t>                                             в разрезе районов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0.67079</cdr:x>
      <cdr:y>0.20144</cdr:y>
    </cdr:from>
    <cdr:to>
      <cdr:x>0.75406</cdr:x>
      <cdr:y>0.34159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366000" y="13142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Общее количество разрабатываемых</a:t>
          </a:r>
        </a:p>
        <a:p xmlns:a="http://schemas.openxmlformats.org/drawingml/2006/main">
          <a:r>
            <a:rPr lang="ru-RU" dirty="0"/>
            <a:t>карьеров по Минской области </a:t>
          </a:r>
        </a:p>
        <a:p xmlns:a="http://schemas.openxmlformats.org/drawingml/2006/main">
          <a:r>
            <a:rPr lang="ru-RU" sz="1100" dirty="0"/>
            <a:t>составляет 74 шт.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70EF5-8FEE-4CB1-A7D8-8E1FA0B86823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599B9-1E11-4D16-8E0D-85FBA91A25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defTabSz="457138">
              <a:defRPr/>
            </a:pP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0654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/>
          <p:cNvCxnSpPr/>
          <p:nvPr/>
        </p:nvCxnSpPr>
        <p:spPr>
          <a:xfrm flipH="1">
            <a:off x="6171010" y="7938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/>
          <p:cNvCxnSpPr/>
          <p:nvPr/>
        </p:nvCxnSpPr>
        <p:spPr>
          <a:xfrm flipH="1">
            <a:off x="4581525" y="92076"/>
            <a:ext cx="4560094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 flipH="1">
            <a:off x="5501879" y="31750"/>
            <a:ext cx="3639740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/>
          <p:nvPr/>
        </p:nvCxnSpPr>
        <p:spPr>
          <a:xfrm flipH="1">
            <a:off x="5884069" y="609600"/>
            <a:ext cx="325755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/>
          <a:lstStyle>
            <a:lvl1pPr algn="l">
              <a:defRPr sz="36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C9797-BEFB-4729-9DDB-BB7878BDDC7D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E15E-7705-4677-8516-EE69FBEB8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127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EE27B-E4F2-451A-832A-1A7410E6F68E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570F0-2A15-47E1-A743-5D22671A7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05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/>
          <a:lstStyle>
            <a:lvl1pPr algn="l">
              <a:defRPr sz="27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D5F1B-1381-461C-980C-3EC47C012738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D1F9D-AE42-4731-B84B-40719DB2C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7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05353-B2BA-4831-8B25-ED910C39F640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D1CA-F5D4-476D-9A1D-A6013E917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84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09591-3F7A-4732-890F-B44059BD7F79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66F5C-525F-4959-BF5C-FF437D6D1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96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DD681-CD08-47F3-BE84-DAA4C62AE75F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65B0B-1AE8-4827-B12E-59065F69D2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9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3B0DA-A344-46DE-9478-FF7AF7A3A35A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10CE4-8654-4196-83F1-0E08A81E9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19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CC79A-E884-460C-931D-D32901A807EF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78814-7AF4-45DB-A135-E560130BC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38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2DD6D-90C5-440E-9A79-3D21C975692B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11942-B9F8-4413-8B31-85A053BC8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040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8B289-7F53-49D8-BF9D-ED2405C636CC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E0AAB-5166-4BD0-B186-CAF87A65A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468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9A866-BD1D-49C1-93D3-32F449C8BA86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39AF6-E991-4582-9E9C-76CE6E4F0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529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398860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771406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/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C24C-F353-4669-AE3B-92AABE99D7B3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086A-82BB-4B74-A6DE-A7484D81C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5365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/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6056F-4C55-4CC6-BB0D-7F71359503F7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6C065-8675-43A9-8403-1D180F7F1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801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8860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771406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/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8B693-4D01-4B97-88FA-82F5B7137DB3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9C5D-B35E-4AF7-BC8B-B8C56E0FF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19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3A13-24D0-4546-B513-33F7D10DA5D4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B6021-E953-452C-90D2-59FDC13F5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2798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8696-5492-4089-8992-9FDEFDD26C23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79818-009A-41F9-ABC7-D6FF6127F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24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722AD-9AD0-4B5E-BD60-A8DE900184CA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FEE3F-5E79-4663-8380-79175E104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04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6"/>
          <p:cNvGrpSpPr>
            <a:grpSpLocks/>
          </p:cNvGrpSpPr>
          <p:nvPr/>
        </p:nvGrpSpPr>
        <p:grpSpPr bwMode="auto">
          <a:xfrm>
            <a:off x="6905625" y="2963864"/>
            <a:ext cx="2235994" cy="320833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60" y="4487864"/>
            <a:ext cx="64008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45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3160" y="685800"/>
            <a:ext cx="64008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10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75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7B108DFA-35F5-4813-BD06-FF6430DFDBF8}" type="datetime1">
              <a:rPr lang="ru-RU"/>
              <a:pPr>
                <a:defRPr/>
              </a:pPr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60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F85A2497-AD83-427C-9B20-72BC8D0D4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5480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2pPr>
      <a:lvl3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3pPr>
      <a:lvl4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4pPr>
      <a:lvl5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500" kern="1200">
          <a:solidFill>
            <a:srgbClr val="68370F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68370F"/>
          </a:solidFill>
          <a:latin typeface="+mn-lt"/>
          <a:ea typeface="+mn-ea"/>
          <a:cs typeface="+mn-cs"/>
        </a:defRPr>
      </a:lvl2pPr>
      <a:lvl3pPr marL="9001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200" kern="1200">
          <a:solidFill>
            <a:srgbClr val="68370F"/>
          </a:solidFill>
          <a:latin typeface="+mn-lt"/>
          <a:ea typeface="+mn-ea"/>
          <a:cs typeface="+mn-cs"/>
        </a:defRPr>
      </a:lvl3pPr>
      <a:lvl4pPr marL="1157288" indent="-128588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050" kern="1200">
          <a:solidFill>
            <a:srgbClr val="68370F"/>
          </a:solidFill>
          <a:latin typeface="+mn-lt"/>
          <a:ea typeface="+mn-ea"/>
          <a:cs typeface="+mn-cs"/>
        </a:defRPr>
      </a:lvl4pPr>
      <a:lvl5pPr marL="15859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050" kern="1200">
          <a:solidFill>
            <a:srgbClr val="68370F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4704" y="0"/>
            <a:ext cx="11809312" cy="6858000"/>
          </a:xfrm>
          <a:prstGeom prst="rect">
            <a:avLst/>
          </a:prstGeom>
        </p:spPr>
      </p:pic>
      <p:pic>
        <p:nvPicPr>
          <p:cNvPr id="3" name="Объект 1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6671" y="188640"/>
            <a:ext cx="1944216" cy="2520280"/>
          </a:xfrm>
          <a:prstGeom prst="rect">
            <a:avLst/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20999925" rev="0"/>
            </a:camera>
            <a:lightRig rig="glow" dir="t">
              <a:rot lat="0" lon="0" rev="4800000"/>
            </a:lightRig>
          </a:scene3d>
          <a:sp3d prstMaterial="matte">
            <a:bevelT w="139700"/>
          </a:sp3d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-1692696" y="2708920"/>
            <a:ext cx="11737303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kumimoji="0" lang="ru-RU" sz="11800" b="1" i="1" u="none" strike="noStrike" kern="1200" cap="all" spc="0" normalizeH="0" baseline="0" noProof="0" dirty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FAA93A"/>
                </a:solidFill>
                <a:effectLst>
                  <a:outerShdw dist="38100" dir="1800000" sx="1000" sy="1000" algn="bl" rotWithShape="0">
                    <a:prstClr val="black"/>
                  </a:outerShdw>
                </a:effectLst>
                <a:uLnTx/>
                <a:uFillTx/>
                <a:ea typeface="+mj-ea"/>
                <a:cs typeface="+mj-cs"/>
              </a:rPr>
              <a:t> </a:t>
            </a:r>
            <a:r>
              <a:rPr lang="ru-RU" sz="11800" b="1" i="1" dirty="0">
                <a:ln w="13462">
                  <a:solidFill>
                    <a:prstClr val="black"/>
                  </a:solidFill>
                  <a:prstDash val="solid"/>
                </a:ln>
                <a:effectLst>
                  <a:outerShdw dist="38100" dir="1800000" sx="1000" sy="1000" algn="bl" rotWithShape="0">
                    <a:prstClr val="black"/>
                  </a:outerShdw>
                </a:effectLst>
              </a:rPr>
              <a:t>Соблюдение мер безопасности на воде – основа обеспечения сохранности жизни и здоровья граждан</a:t>
            </a:r>
            <a:endParaRPr kumimoji="0" lang="ru-RU" sz="4300" b="1" u="none" strike="noStrike" kern="1200" cap="all" spc="0" normalizeH="0" baseline="0" noProof="0" dirty="0">
              <a:ln w="25400">
                <a:solidFill>
                  <a:prstClr val="black"/>
                </a:solidFill>
                <a:prstDash val="solid"/>
              </a:ln>
              <a:effectLst>
                <a:outerShdw dist="38100" dir="1800000" sx="1000" sy="1000" algn="bl" rotWithShape="0">
                  <a:prstClr val="black"/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300" b="1" u="none" strike="noStrike" kern="1200" cap="all" spc="0" normalizeH="0" baseline="0" noProof="0" dirty="0">
              <a:ln w="25400">
                <a:solidFill>
                  <a:prstClr val="black"/>
                </a:solidFill>
                <a:prstDash val="solid"/>
              </a:ln>
              <a:solidFill>
                <a:srgbClr val="FFFF00"/>
              </a:solidFill>
              <a:effectLst>
                <a:outerShdw dist="38100" dir="1800000" sx="1000" sy="1000" algn="bl" rotWithShape="0">
                  <a:prstClr val="black"/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7269" y="4509213"/>
            <a:ext cx="4657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e-BY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e-BY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+mn-ea"/>
                <a:cs typeface="+mn-cs"/>
              </a:rPr>
              <a:t>    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07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B8B59-020D-4C95-B127-A87BDBB8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EF9DD7-7635-4610-99E1-55750041B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8BE0B35-5A54-4436-9CCF-B7AF42D0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3847AF-F678-4656-B53F-9B4E0EF2D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54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D161E0-E86D-4671-BFF4-46E9AC86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137F26-B13E-43E3-AAED-AF8153DF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9FEAD5-7691-4DA0-B008-014BCAF4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B3329F6-8917-4C69-A5C5-817E19085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5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6304FC-11D1-4F0D-9B0C-CA8A9718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F5C308-F5F6-4B93-ABA7-D3D049246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EF6D6F-AE45-45EF-9459-133E197D5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010A2CD-A916-41E8-B305-4D6DAA9EC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52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9A72F-CD32-4B14-B82A-8085F31C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1F7A58-558F-4913-B32C-B9FD22DF2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CD2E8A7-1726-4E88-80E6-BF1CE217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32CD95A-CA0D-4F64-800D-A1E191E1F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56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15CCE-BEF0-4141-A0D9-7F0697F5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3C5AA-A6BA-4DF1-BA7F-7C76E264B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E21FB3-0B0F-4018-8041-02646053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ED5BEC7-203E-4DB2-AE7E-DA5B0E610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54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9260" y="1359694"/>
            <a:ext cx="388580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b="1" dirty="0">
                <a:solidFill>
                  <a:prstClr val="black"/>
                </a:solidFill>
                <a:latin typeface="Arial" charset="0"/>
                <a:cs typeface="Arial" charset="0"/>
              </a:rPr>
              <a:t>Количество рек и ручьев Минской области</a:t>
            </a:r>
            <a:endParaRPr lang="en-US" sz="135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48850013"/>
              </p:ext>
            </p:extLst>
          </p:nvPr>
        </p:nvGraphicFramePr>
        <p:xfrm>
          <a:off x="0" y="1024067"/>
          <a:ext cx="9144000" cy="489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38A3ED5-FB05-47E4-8036-27B638135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774690"/>
              </p:ext>
            </p:extLst>
          </p:nvPr>
        </p:nvGraphicFramePr>
        <p:xfrm>
          <a:off x="0" y="764704"/>
          <a:ext cx="9144003" cy="5571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0557">
                  <a:extLst>
                    <a:ext uri="{9D8B030D-6E8A-4147-A177-3AD203B41FA5}">
                      <a16:colId xmlns:a16="http://schemas.microsoft.com/office/drawing/2014/main" val="346064062"/>
                    </a:ext>
                  </a:extLst>
                </a:gridCol>
                <a:gridCol w="589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376">
                  <a:extLst>
                    <a:ext uri="{9D8B030D-6E8A-4147-A177-3AD203B41FA5}">
                      <a16:colId xmlns:a16="http://schemas.microsoft.com/office/drawing/2014/main" val="1173613902"/>
                    </a:ext>
                  </a:extLst>
                </a:gridCol>
                <a:gridCol w="657217">
                  <a:extLst>
                    <a:ext uri="{9D8B030D-6E8A-4147-A177-3AD203B41FA5}">
                      <a16:colId xmlns:a16="http://schemas.microsoft.com/office/drawing/2014/main" val="1228458261"/>
                    </a:ext>
                  </a:extLst>
                </a:gridCol>
                <a:gridCol w="591271">
                  <a:extLst>
                    <a:ext uri="{9D8B030D-6E8A-4147-A177-3AD203B41FA5}">
                      <a16:colId xmlns:a16="http://schemas.microsoft.com/office/drawing/2014/main" val="4083840797"/>
                    </a:ext>
                  </a:extLst>
                </a:gridCol>
                <a:gridCol w="677600">
                  <a:extLst>
                    <a:ext uri="{9D8B030D-6E8A-4147-A177-3AD203B41FA5}">
                      <a16:colId xmlns:a16="http://schemas.microsoft.com/office/drawing/2014/main" val="1947395789"/>
                    </a:ext>
                  </a:extLst>
                </a:gridCol>
                <a:gridCol w="573715">
                  <a:extLst>
                    <a:ext uri="{9D8B030D-6E8A-4147-A177-3AD203B41FA5}">
                      <a16:colId xmlns:a16="http://schemas.microsoft.com/office/drawing/2014/main" val="2320164892"/>
                    </a:ext>
                  </a:extLst>
                </a:gridCol>
                <a:gridCol w="599589">
                  <a:extLst>
                    <a:ext uri="{9D8B030D-6E8A-4147-A177-3AD203B41FA5}">
                      <a16:colId xmlns:a16="http://schemas.microsoft.com/office/drawing/2014/main" val="2195721957"/>
                    </a:ext>
                  </a:extLst>
                </a:gridCol>
                <a:gridCol w="612623">
                  <a:extLst>
                    <a:ext uri="{9D8B030D-6E8A-4147-A177-3AD203B41FA5}">
                      <a16:colId xmlns:a16="http://schemas.microsoft.com/office/drawing/2014/main" val="2201166603"/>
                    </a:ext>
                  </a:extLst>
                </a:gridCol>
                <a:gridCol w="664760">
                  <a:extLst>
                    <a:ext uri="{9D8B030D-6E8A-4147-A177-3AD203B41FA5}">
                      <a16:colId xmlns:a16="http://schemas.microsoft.com/office/drawing/2014/main" val="2718156956"/>
                    </a:ext>
                  </a:extLst>
                </a:gridCol>
                <a:gridCol w="631878">
                  <a:extLst>
                    <a:ext uri="{9D8B030D-6E8A-4147-A177-3AD203B41FA5}">
                      <a16:colId xmlns:a16="http://schemas.microsoft.com/office/drawing/2014/main" val="2807621940"/>
                    </a:ext>
                  </a:extLst>
                </a:gridCol>
                <a:gridCol w="6318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4163">
                  <a:extLst>
                    <a:ext uri="{9D8B030D-6E8A-4147-A177-3AD203B41FA5}">
                      <a16:colId xmlns:a16="http://schemas.microsoft.com/office/drawing/2014/main" val="3395397775"/>
                    </a:ext>
                  </a:extLst>
                </a:gridCol>
              </a:tblGrid>
              <a:tr h="545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Районы и города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224581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28543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Борисовский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087584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Вилейский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23749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Воложинский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559012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Дзержинский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18856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Жодино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936864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Клецкий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34483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Копыльский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37393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Крупский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0791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Логойский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8374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Любанский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797742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9724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Молодечненский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29228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Мядельский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33585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Несвижский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150283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Пуховичский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40006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Слуцкий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2924355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Смолевичский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411131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Солигорский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005068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Стародорожский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60528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Столбцовский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9664563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Узденский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985006"/>
                  </a:ext>
                </a:extLst>
              </a:tr>
              <a:tr h="2161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Червенский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388846"/>
                  </a:ext>
                </a:extLst>
              </a:tr>
              <a:tr h="9638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За Минскую область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05419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57869EF-7CC3-4C03-A175-7184CC23DA2B}"/>
              </a:ext>
            </a:extLst>
          </p:cNvPr>
          <p:cNvSpPr txBox="1"/>
          <p:nvPr/>
        </p:nvSpPr>
        <p:spPr>
          <a:xfrm>
            <a:off x="2843808" y="116632"/>
            <a:ext cx="49758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Гибель людей на водах с 2012 по 2023 года</a:t>
            </a:r>
            <a:endParaRPr lang="x-none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02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793126A-7A54-410D-9A1C-37C457205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88355"/>
              </p:ext>
            </p:extLst>
          </p:nvPr>
        </p:nvGraphicFramePr>
        <p:xfrm>
          <a:off x="0" y="836712"/>
          <a:ext cx="9143997" cy="601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7470">
                  <a:extLst>
                    <a:ext uri="{9D8B030D-6E8A-4147-A177-3AD203B41FA5}">
                      <a16:colId xmlns:a16="http://schemas.microsoft.com/office/drawing/2014/main" val="4060172890"/>
                    </a:ext>
                  </a:extLst>
                </a:gridCol>
                <a:gridCol w="1680994">
                  <a:extLst>
                    <a:ext uri="{9D8B030D-6E8A-4147-A177-3AD203B41FA5}">
                      <a16:colId xmlns:a16="http://schemas.microsoft.com/office/drawing/2014/main" val="4193930330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val="2627970006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val="3120626891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val="3907513320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val="3159346785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val="3792668593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val="3789534988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val="2080999867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val="2361221595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val="2937296713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val="194505135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val="1994857665"/>
                    </a:ext>
                  </a:extLst>
                </a:gridCol>
                <a:gridCol w="708974">
                  <a:extLst>
                    <a:ext uri="{9D8B030D-6E8A-4147-A177-3AD203B41FA5}">
                      <a16:colId xmlns:a16="http://schemas.microsoft.com/office/drawing/2014/main" val="3893985563"/>
                    </a:ext>
                  </a:extLst>
                </a:gridCol>
              </a:tblGrid>
              <a:tr h="340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№</a:t>
                      </a:r>
                      <a:endParaRPr lang="ru-BY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п/п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Наименование</a:t>
                      </a:r>
                      <a:endParaRPr lang="ru-BY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районов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2016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2017</a:t>
                      </a:r>
                      <a:endParaRPr lang="ru-B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243909405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Березинский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13195517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Борисовский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3701061910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Вилейский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 (+8)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364931545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Воложинский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effectLst/>
                        </a:rPr>
                        <a:t>5</a:t>
                      </a:r>
                      <a:endParaRPr lang="ru-B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3(-2)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152827485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Дзержинский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2722363731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гор. Жодино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286763363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Клецкий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3(+1)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2347260017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Копыльский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160351282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Крупский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9(-1)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196894692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Логойский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ru-B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B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170259185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Любанский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171631738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Минский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6(+1)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2181462014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Молодечненский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5(+1)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5682688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Мядельский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299656240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Несвижский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3318172197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Пуховичский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4(-1)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338689916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Слуцкий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160160481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Смолевичский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187879483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Солигорский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4(+2)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3632956340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Стародорожский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376705641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Столбцовский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6(-1)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363434886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Узденский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3(-1)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249965797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Червенский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4242413720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107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101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113</a:t>
                      </a:r>
                      <a:endParaRPr lang="ru-B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114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108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105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ru-B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107</a:t>
                      </a:r>
                      <a:endParaRPr lang="ru-B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val="2851934595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80CD4957-851F-40AB-9F10-F73444105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6987"/>
            <a:ext cx="835292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BY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пляжей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BY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определенных решениями районных и </a:t>
            </a:r>
            <a:r>
              <a:rPr lang="ru-RU" altLang="ru-BY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Жодинского</a:t>
            </a:r>
            <a:r>
              <a:rPr lang="ru-RU" altLang="ru-BY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городского исполнительных комитетов на 2013-2024 гг.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BY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45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638110-63B7-4695-BF37-7D5776DB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3A51CF-79BC-4844-997F-F6450BCF4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C2B666-8C8E-4499-A526-FDDE628C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6A8AEB-4E63-4F4B-8401-3362DA914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62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A0034-1507-4AC9-ACEB-3A38963B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8DDDF5-2A63-47B6-BE27-9278099E4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56D1FA-6223-425B-81CD-BC870019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28AFC3E-2B1B-41E0-82BC-AA280C3D8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68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76D8D-DE85-41EE-8D5A-B812C822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04D49F-3F9A-4D5A-A661-91C92E74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9B01A55-B0E8-42F3-8EE7-053C3B7E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EBCE931-D0D2-4424-A08A-0923E7230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5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21D624-EACE-4AF5-8FAF-ADBE25EEE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554B08-3E43-4416-A815-D216CD9C1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311613-CF0D-4C5B-B14B-1720B215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E1FD4FA-DFD1-49CD-A94E-715D6C3BE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22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786</Words>
  <Application>Microsoft Office PowerPoint</Application>
  <PresentationFormat>Экран (4:3)</PresentationFormat>
  <Paragraphs>698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Calibri</vt:lpstr>
      <vt:lpstr>Century Gothic</vt:lpstr>
      <vt:lpstr>Times New Roman</vt:lpstr>
      <vt:lpstr>Tw Cen MT</vt:lpstr>
      <vt:lpstr>Wingdings 3</vt:lpstr>
      <vt:lpstr>Тема Office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Абрамович Людмила Владимировна</cp:lastModifiedBy>
  <cp:revision>20</cp:revision>
  <dcterms:created xsi:type="dcterms:W3CDTF">2023-04-28T12:01:09Z</dcterms:created>
  <dcterms:modified xsi:type="dcterms:W3CDTF">2024-05-16T06:07:00Z</dcterms:modified>
</cp:coreProperties>
</file>