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815" r:id="rId3"/>
    <p:sldId id="801" r:id="rId4"/>
    <p:sldId id="802" r:id="rId5"/>
    <p:sldId id="798" r:id="rId6"/>
    <p:sldId id="845" r:id="rId7"/>
    <p:sldId id="846" r:id="rId8"/>
    <p:sldId id="834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03" r:id="rId18"/>
    <p:sldId id="656" r:id="rId19"/>
    <p:sldId id="640" r:id="rId20"/>
    <p:sldId id="742" r:id="rId21"/>
    <p:sldId id="812" r:id="rId22"/>
    <p:sldId id="824" r:id="rId23"/>
    <p:sldId id="821" r:id="rId24"/>
    <p:sldId id="827" r:id="rId25"/>
    <p:sldId id="828" r:id="rId26"/>
    <p:sldId id="822" r:id="rId27"/>
    <p:sldId id="844" r:id="rId28"/>
    <p:sldId id="829" r:id="rId29"/>
    <p:sldId id="830" r:id="rId30"/>
    <p:sldId id="831" r:id="rId31"/>
    <p:sldId id="832" r:id="rId32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 varScale="1">
        <p:scale>
          <a:sx n="115" d="100"/>
          <a:sy n="115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78;&#1077;&#1074;&#1089;&#1082;&#1080;&#1081;&#1044;&#1042;\Downloads\1241334250_cWor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754</c:v>
                </c:pt>
                <c:pt idx="1">
                  <c:v>104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Гибель</a:t>
            </a:r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8000"/>
                </a:solidFill>
              </a:ln>
              <a:effectLst/>
              <a:sp3d>
                <a:contourClr>
                  <a:srgbClr val="008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7.8128927913861515E-2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</c:v>
                </c:pt>
                <c:pt idx="1">
                  <c:v>295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/>
              <a:t>Загорания  в природных экосистемах  </a:t>
            </a:r>
          </a:p>
          <a:p>
            <a:pPr>
              <a:defRPr sz="2000"/>
            </a:pPr>
            <a:r>
              <a:rPr lang="ru-RU" sz="2000" dirty="0"/>
              <a:t>в марте-апреле 2024 года</a:t>
            </a:r>
          </a:p>
        </c:rich>
      </c:tx>
      <c:layout>
        <c:manualLayout>
          <c:xMode val="edge"/>
          <c:yMode val="edge"/>
          <c:x val="0.26087135263178018"/>
          <c:y val="3.0609329425622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Лист2!$C$9</c:f>
              <c:strCache>
                <c:ptCount val="1"/>
                <c:pt idx="0">
                  <c:v>Количество загораний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Лист2!$C$10:$C$32</c:f>
              <c:numCache>
                <c:formatCode>General</c:formatCode>
                <c:ptCount val="23"/>
                <c:pt idx="0">
                  <c:v>8</c:v>
                </c:pt>
                <c:pt idx="1">
                  <c:v>50</c:v>
                </c:pt>
                <c:pt idx="2">
                  <c:v>8</c:v>
                </c:pt>
                <c:pt idx="3">
                  <c:v>14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49</c:v>
                </c:pt>
                <c:pt idx="11">
                  <c:v>27</c:v>
                </c:pt>
                <c:pt idx="12">
                  <c:v>7</c:v>
                </c:pt>
                <c:pt idx="13">
                  <c:v>2</c:v>
                </c:pt>
                <c:pt idx="14">
                  <c:v>52</c:v>
                </c:pt>
                <c:pt idx="15">
                  <c:v>7</c:v>
                </c:pt>
                <c:pt idx="16">
                  <c:v>28</c:v>
                </c:pt>
                <c:pt idx="17">
                  <c:v>28</c:v>
                </c:pt>
                <c:pt idx="18">
                  <c:v>4</c:v>
                </c:pt>
                <c:pt idx="19">
                  <c:v>10</c:v>
                </c:pt>
                <c:pt idx="20">
                  <c:v>3</c:v>
                </c:pt>
                <c:pt idx="21">
                  <c:v>17</c:v>
                </c:pt>
                <c:pt idx="2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578-9F78-BB1C7BBF4542}"/>
            </c:ext>
          </c:extLst>
        </c:ser>
        <c:ser>
          <c:idx val="1"/>
          <c:order val="1"/>
          <c:tx>
            <c:strRef>
              <c:f>Лист2!$D$9</c:f>
              <c:strCache>
                <c:ptCount val="1"/>
                <c:pt idx="0">
                  <c:v>Площадь загораний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9-4578-9F78-BB1C7BBF4542}"/>
                </c:ext>
              </c:extLst>
            </c:dLbl>
            <c:dLbl>
              <c:idx val="1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39-4578-9F78-BB1C7BBF4542}"/>
                </c:ext>
              </c:extLst>
            </c:dLbl>
            <c:dLbl>
              <c:idx val="2"/>
              <c:layout>
                <c:manualLayout>
                  <c:x val="8.504398794250330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9-4578-9F78-BB1C7BBF4542}"/>
                </c:ext>
              </c:extLst>
            </c:dLbl>
            <c:dLbl>
              <c:idx val="3"/>
              <c:layout>
                <c:manualLayout>
                  <c:x val="9.9217985932920829E-3"/>
                  <c:y val="5.7759867670778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39-4578-9F78-BB1C7BBF4542}"/>
                </c:ext>
              </c:extLst>
            </c:dLbl>
            <c:dLbl>
              <c:idx val="4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9-4578-9F78-BB1C7BBF4542}"/>
                </c:ext>
              </c:extLst>
            </c:dLbl>
            <c:dLbl>
              <c:idx val="5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39-4578-9F78-BB1C7BBF4542}"/>
                </c:ext>
              </c:extLst>
            </c:dLbl>
            <c:dLbl>
              <c:idx val="6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39-4578-9F78-BB1C7BBF4542}"/>
                </c:ext>
              </c:extLst>
            </c:dLbl>
            <c:dLbl>
              <c:idx val="7"/>
              <c:layout>
                <c:manualLayout>
                  <c:x val="9.9217985932920829E-3"/>
                  <c:y val="2.887993383538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39-4578-9F78-BB1C7BBF4542}"/>
                </c:ext>
              </c:extLst>
            </c:dLbl>
            <c:dLbl>
              <c:idx val="8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39-4578-9F78-BB1C7BBF4542}"/>
                </c:ext>
              </c:extLst>
            </c:dLbl>
            <c:dLbl>
              <c:idx val="9"/>
              <c:layout>
                <c:manualLayout>
                  <c:x val="8.5043987942502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39-4578-9F78-BB1C7BBF4542}"/>
                </c:ext>
              </c:extLst>
            </c:dLbl>
            <c:dLbl>
              <c:idx val="10"/>
              <c:layout>
                <c:manualLayout>
                  <c:x val="1.133919839233381E-2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39-4578-9F78-BB1C7BBF4542}"/>
                </c:ext>
              </c:extLst>
            </c:dLbl>
            <c:dLbl>
              <c:idx val="11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39-4578-9F78-BB1C7BBF4542}"/>
                </c:ext>
              </c:extLst>
            </c:dLbl>
            <c:dLbl>
              <c:idx val="12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39-4578-9F78-BB1C7BBF4542}"/>
                </c:ext>
              </c:extLst>
            </c:dLbl>
            <c:dLbl>
              <c:idx val="13"/>
              <c:layout>
                <c:manualLayout>
                  <c:x val="4.2521993971250741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39-4578-9F78-BB1C7BBF4542}"/>
                </c:ext>
              </c:extLst>
            </c:dLbl>
            <c:dLbl>
              <c:idx val="14"/>
              <c:layout>
                <c:manualLayout>
                  <c:x val="9.9217985932920829E-3"/>
                  <c:y val="1.4439966917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39-4578-9F78-BB1C7BBF4542}"/>
                </c:ext>
              </c:extLst>
            </c:dLbl>
            <c:dLbl>
              <c:idx val="15"/>
              <c:layout>
                <c:manualLayout>
                  <c:x val="8.5043987942503563E-3"/>
                  <c:y val="-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39-4578-9F78-BB1C7BBF4542}"/>
                </c:ext>
              </c:extLst>
            </c:dLbl>
            <c:dLbl>
              <c:idx val="16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39-4578-9F78-BB1C7BBF4542}"/>
                </c:ext>
              </c:extLst>
            </c:dLbl>
            <c:dLbl>
              <c:idx val="17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739-4578-9F78-BB1C7BBF4542}"/>
                </c:ext>
              </c:extLst>
            </c:dLbl>
            <c:dLbl>
              <c:idx val="18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739-4578-9F78-BB1C7BBF4542}"/>
                </c:ext>
              </c:extLst>
            </c:dLbl>
            <c:dLbl>
              <c:idx val="19"/>
              <c:layout>
                <c:manualLayout>
                  <c:x val="4.25219939712497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39-4578-9F78-BB1C7BBF4542}"/>
                </c:ext>
              </c:extLst>
            </c:dLbl>
            <c:dLbl>
              <c:idx val="20"/>
              <c:layout>
                <c:manualLayout>
                  <c:x val="5.669599196167008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39-4578-9F78-BB1C7BBF4542}"/>
                </c:ext>
              </c:extLst>
            </c:dLbl>
            <c:dLbl>
              <c:idx val="21"/>
              <c:layout>
                <c:manualLayout>
                  <c:x val="7.0869989952086305E-3"/>
                  <c:y val="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39-4578-9F78-BB1C7BBF4542}"/>
                </c:ext>
              </c:extLst>
            </c:dLbl>
            <c:dLbl>
              <c:idx val="22"/>
              <c:layout>
                <c:manualLayout>
                  <c:x val="5.669599196166904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39-4578-9F78-BB1C7BBF4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Лист2!$D$10:$D$32</c:f>
              <c:numCache>
                <c:formatCode>0.00</c:formatCode>
                <c:ptCount val="23"/>
                <c:pt idx="0">
                  <c:v>5.7000000000000009E-2</c:v>
                </c:pt>
                <c:pt idx="1">
                  <c:v>0.61780000000000013</c:v>
                </c:pt>
                <c:pt idx="2">
                  <c:v>5.1999999999999998E-2</c:v>
                </c:pt>
                <c:pt idx="3">
                  <c:v>0.87820000000000009</c:v>
                </c:pt>
                <c:pt idx="4">
                  <c:v>4.24E-2</c:v>
                </c:pt>
                <c:pt idx="5">
                  <c:v>1.01E-2</c:v>
                </c:pt>
                <c:pt idx="6">
                  <c:v>4.1500000000000009E-2</c:v>
                </c:pt>
                <c:pt idx="7">
                  <c:v>7.1300000000000002E-2</c:v>
                </c:pt>
                <c:pt idx="8">
                  <c:v>0.2581</c:v>
                </c:pt>
                <c:pt idx="9">
                  <c:v>0.3805</c:v>
                </c:pt>
                <c:pt idx="10">
                  <c:v>0.4870000000000001</c:v>
                </c:pt>
                <c:pt idx="11">
                  <c:v>0.2340000000000001</c:v>
                </c:pt>
                <c:pt idx="12">
                  <c:v>0.20780000000000001</c:v>
                </c:pt>
                <c:pt idx="13">
                  <c:v>1.21E-2</c:v>
                </c:pt>
                <c:pt idx="14">
                  <c:v>5.944</c:v>
                </c:pt>
                <c:pt idx="15">
                  <c:v>5.000000000000001E-2</c:v>
                </c:pt>
                <c:pt idx="16">
                  <c:v>0.31069999999999998</c:v>
                </c:pt>
                <c:pt idx="17">
                  <c:v>0.37800000000000011</c:v>
                </c:pt>
                <c:pt idx="18">
                  <c:v>4.0499999999999987E-2</c:v>
                </c:pt>
                <c:pt idx="19">
                  <c:v>5.7500000000000002E-2</c:v>
                </c:pt>
                <c:pt idx="20">
                  <c:v>9.0000000000000011E-3</c:v>
                </c:pt>
                <c:pt idx="21">
                  <c:v>0.68240000000000001</c:v>
                </c:pt>
                <c:pt idx="22">
                  <c:v>2.2100000000000002E-2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739-4578-9F78-BB1C7BBF4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05757824"/>
        <c:axId val="296446480"/>
        <c:axId val="0"/>
      </c:bar3DChart>
      <c:catAx>
        <c:axId val="3057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6446480"/>
        <c:crosses val="autoZero"/>
        <c:auto val="1"/>
        <c:lblAlgn val="ctr"/>
        <c:lblOffset val="100"/>
        <c:noMultiLvlLbl val="0"/>
      </c:catAx>
      <c:valAx>
        <c:axId val="29644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575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99001355400519"/>
          <c:y val="0.95309876013788142"/>
          <c:w val="0.37983689862601372"/>
          <c:h val="3.4031224818388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</dgm:pt>
    <dgm:pt modelId="{63A18984-1786-4640-BC3A-8EE8BF019B22}" type="pres">
      <dgm:prSet presAssocID="{B984FD44-81A2-4FBB-9752-D67A789C9DA9}" presName="composite" presStyleCnt="0"/>
      <dgm:spPr/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</dgm:pt>
    <dgm:pt modelId="{CC1D41DB-0FAC-4094-8A59-AEE0C928F6F4}" type="pres">
      <dgm:prSet presAssocID="{8D9B2123-8183-47B4-81D1-B2F6873084CE}" presName="composite" presStyleCnt="0"/>
      <dgm:spPr/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</dgm:pt>
    <dgm:pt modelId="{8D44C434-0C4D-43BF-A1EB-E7EC06F90B8A}" type="pres">
      <dgm:prSet presAssocID="{7D6D86DA-1A85-405E-BEC7-4A9D953D8912}" presName="composite" presStyleCnt="0"/>
      <dgm:spPr/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9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1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9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5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17.09.2024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diagramData" Target="../diagrams/data1.xml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diagramDrawing" Target="../diagrams/drawing1.xml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4.png"/><Relationship Id="rId7" Type="http://schemas.openxmlformats.org/officeDocument/2006/relationships/image" Target="../media/image67.png"/><Relationship Id="rId12" Type="http://schemas.microsoft.com/office/2007/relationships/diagramDrawing" Target="../diagrams/drawing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5.png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7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предупреждении пожаров и чрезвычайных ситуаций в жилом фонде и природных экосистемах Минской области</a:t>
            </a: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2621830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2" y="261559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48023" y="4944058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290586" y="4832947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383974" y="494221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ru-BY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4" y="2620459"/>
            <a:ext cx="2328733" cy="217105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59550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" y="4854289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ru-BY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3025108" y="4917343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238078" y="4898438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ru-BY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6" y="277657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2836271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3" y="2861812"/>
            <a:ext cx="2878695" cy="189993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4693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19764" y="3863927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ru-BY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245718" y="3886105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ru-BY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4709673" y="3903294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BY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2448967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0" y="2448966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242678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2426789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460459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90DA3F-3C84-34F4-281A-E4C866C7A7A8}"/>
              </a:ext>
            </a:extLst>
          </p:cNvPr>
          <p:cNvSpPr txBox="1"/>
          <p:nvPr/>
        </p:nvSpPr>
        <p:spPr>
          <a:xfrm>
            <a:off x="6648244" y="3903294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ru-BY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C1B4E-C030-27E6-2E2E-46487BD0F8B6}"/>
              </a:ext>
            </a:extLst>
          </p:cNvPr>
          <p:cNvSpPr txBox="1"/>
          <p:nvPr/>
        </p:nvSpPr>
        <p:spPr>
          <a:xfrm>
            <a:off x="2538028" y="4818958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ru-BY" sz="1200" dirty="0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5305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353530" y="509724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ru-B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364089" y="5097245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ru-BY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2509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7" y="2619955"/>
            <a:ext cx="3262873" cy="2447155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5318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1914" y="4438367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905924" y="442757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6156177" y="442757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" y="2465284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44260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6" y="2445690"/>
            <a:ext cx="2985455" cy="1845011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45028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0CA86-F1A1-F2F4-3456-32D8095BEB08}"/>
              </a:ext>
            </a:extLst>
          </p:cNvPr>
          <p:cNvSpPr txBox="1"/>
          <p:nvPr/>
        </p:nvSpPr>
        <p:spPr>
          <a:xfrm>
            <a:off x="321787" y="441808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A2469-2217-BEC1-C8DB-E10F02147832}"/>
              </a:ext>
            </a:extLst>
          </p:cNvPr>
          <p:cNvSpPr txBox="1"/>
          <p:nvPr/>
        </p:nvSpPr>
        <p:spPr>
          <a:xfrm>
            <a:off x="2897860" y="4418086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388F-9864-94F9-9F6F-15715A24E6CA}"/>
              </a:ext>
            </a:extLst>
          </p:cNvPr>
          <p:cNvSpPr txBox="1"/>
          <p:nvPr/>
        </p:nvSpPr>
        <p:spPr>
          <a:xfrm>
            <a:off x="5952956" y="4418086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243690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45431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54318"/>
            <a:ext cx="2563330" cy="1794331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12124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126876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263691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93305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75930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110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профилактики проведены обследования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728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3" y="3981407"/>
            <a:ext cx="4016276" cy="267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1628"/>
            <a:ext cx="3631035" cy="24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8" y="3981407"/>
            <a:ext cx="3425377" cy="2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9193"/>
            <a:ext cx="3352594" cy="25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>
                <a:latin typeface="+mn-lt"/>
              </a:rPr>
              <a:t>Проведены ремонты отопительных печей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356</a:t>
            </a:r>
            <a:r>
              <a:rPr lang="ru-RU" sz="3000" dirty="0">
                <a:latin typeface="+mn-lt"/>
              </a:rPr>
              <a:t> домовладениях, электропроводки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181</a:t>
            </a:r>
            <a:r>
              <a:rPr lang="ru-RU" sz="3000" dirty="0">
                <a:latin typeface="+mn-lt"/>
              </a:rPr>
              <a:t> домовладении, установлены АПИ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более 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4 тыс.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latin typeface="+mn-lt"/>
              </a:rPr>
              <a:t>домовладениях (квартирах),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205</a:t>
            </a:r>
            <a:r>
              <a:rPr lang="ru-RU" sz="3000" dirty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" y="69404"/>
            <a:ext cx="9100883" cy="65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" y="3760840"/>
            <a:ext cx="3816284" cy="25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61" y="3716705"/>
            <a:ext cx="3888147" cy="25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2667"/>
            <a:ext cx="3825864" cy="255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1" y="973872"/>
            <a:ext cx="3888432" cy="259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Минской области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597352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77200" cy="635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О пожаре 11.08.2024 в Слуцком районе с гибелью несовершеннолетнего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9E0-AFC7-434F-A4B0-6BE3C9447929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05709" cy="50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7378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79,2% пожаров и 97,7% 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036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10183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47140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955949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6165BF4-9A31-4832-ADB7-89C041965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64911"/>
              </p:ext>
            </p:extLst>
          </p:nvPr>
        </p:nvGraphicFramePr>
        <p:xfrm>
          <a:off x="179512" y="1196752"/>
          <a:ext cx="8708231" cy="456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4771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AAA7A58-AF50-5341-5A8A-D93AAA681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88250"/>
              </p:ext>
            </p:extLst>
          </p:nvPr>
        </p:nvGraphicFramePr>
        <p:xfrm>
          <a:off x="1619672" y="548680"/>
          <a:ext cx="6551875" cy="5569585"/>
        </p:xfrm>
        <a:graphic>
          <a:graphicData uri="http://schemas.openxmlformats.org/drawingml/2006/table">
            <a:tbl>
              <a:tblPr/>
              <a:tblGrid>
                <a:gridCol w="1020959">
                  <a:extLst>
                    <a:ext uri="{9D8B030D-6E8A-4147-A177-3AD203B41FA5}">
                      <a16:colId xmlns:a16="http://schemas.microsoft.com/office/drawing/2014/main" val="1474823805"/>
                    </a:ext>
                  </a:extLst>
                </a:gridCol>
                <a:gridCol w="368919">
                  <a:extLst>
                    <a:ext uri="{9D8B030D-6E8A-4147-A177-3AD203B41FA5}">
                      <a16:colId xmlns:a16="http://schemas.microsoft.com/office/drawing/2014/main" val="3556895612"/>
                    </a:ext>
                  </a:extLst>
                </a:gridCol>
                <a:gridCol w="491891">
                  <a:extLst>
                    <a:ext uri="{9D8B030D-6E8A-4147-A177-3AD203B41FA5}">
                      <a16:colId xmlns:a16="http://schemas.microsoft.com/office/drawing/2014/main" val="934635763"/>
                    </a:ext>
                  </a:extLst>
                </a:gridCol>
                <a:gridCol w="489030">
                  <a:extLst>
                    <a:ext uri="{9D8B030D-6E8A-4147-A177-3AD203B41FA5}">
                      <a16:colId xmlns:a16="http://schemas.microsoft.com/office/drawing/2014/main" val="186166262"/>
                    </a:ext>
                  </a:extLst>
                </a:gridCol>
                <a:gridCol w="420395">
                  <a:extLst>
                    <a:ext uri="{9D8B030D-6E8A-4147-A177-3AD203B41FA5}">
                      <a16:colId xmlns:a16="http://schemas.microsoft.com/office/drawing/2014/main" val="1668802769"/>
                    </a:ext>
                  </a:extLst>
                </a:gridCol>
                <a:gridCol w="503331">
                  <a:extLst>
                    <a:ext uri="{9D8B030D-6E8A-4147-A177-3AD203B41FA5}">
                      <a16:colId xmlns:a16="http://schemas.microsoft.com/office/drawing/2014/main" val="4072050534"/>
                    </a:ext>
                  </a:extLst>
                </a:gridCol>
                <a:gridCol w="506191">
                  <a:extLst>
                    <a:ext uri="{9D8B030D-6E8A-4147-A177-3AD203B41FA5}">
                      <a16:colId xmlns:a16="http://schemas.microsoft.com/office/drawing/2014/main" val="250025167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1771482117"/>
                    </a:ext>
                  </a:extLst>
                </a:gridCol>
                <a:gridCol w="434694">
                  <a:extLst>
                    <a:ext uri="{9D8B030D-6E8A-4147-A177-3AD203B41FA5}">
                      <a16:colId xmlns:a16="http://schemas.microsoft.com/office/drawing/2014/main" val="188092869"/>
                    </a:ext>
                  </a:extLst>
                </a:gridCol>
                <a:gridCol w="457573">
                  <a:extLst>
                    <a:ext uri="{9D8B030D-6E8A-4147-A177-3AD203B41FA5}">
                      <a16:colId xmlns:a16="http://schemas.microsoft.com/office/drawing/2014/main" val="2971824864"/>
                    </a:ext>
                  </a:extLst>
                </a:gridCol>
                <a:gridCol w="454714">
                  <a:extLst>
                    <a:ext uri="{9D8B030D-6E8A-4147-A177-3AD203B41FA5}">
                      <a16:colId xmlns:a16="http://schemas.microsoft.com/office/drawing/2014/main" val="99198553"/>
                    </a:ext>
                  </a:extLst>
                </a:gridCol>
                <a:gridCol w="469012">
                  <a:extLst>
                    <a:ext uri="{9D8B030D-6E8A-4147-A177-3AD203B41FA5}">
                      <a16:colId xmlns:a16="http://schemas.microsoft.com/office/drawing/2014/main" val="3925384473"/>
                    </a:ext>
                  </a:extLst>
                </a:gridCol>
                <a:gridCol w="463294">
                  <a:extLst>
                    <a:ext uri="{9D8B030D-6E8A-4147-A177-3AD203B41FA5}">
                      <a16:colId xmlns:a16="http://schemas.microsoft.com/office/drawing/2014/main" val="631891077"/>
                    </a:ext>
                  </a:extLst>
                </a:gridCol>
              </a:tblGrid>
              <a:tr h="38552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Сводная таблица ликвидации лесных и торфяных пожаров, загораний травы и кустарников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01.01.2024 по 13.09.2024 в сравнении с аналогичным периодом прошлого года</a:t>
                      </a:r>
                    </a:p>
                  </a:txBody>
                  <a:tcPr marL="4341" marR="4341" marT="4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002156"/>
                  </a:ext>
                </a:extLst>
              </a:tr>
              <a:tr h="152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Регион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Количество пожаров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957"/>
                  </a:ext>
                </a:extLst>
              </a:tr>
              <a:tr h="216722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Лесных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Торфяных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Трава (кустарник)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12788"/>
                  </a:ext>
                </a:extLst>
              </a:tr>
              <a:tr h="353179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42609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 по республике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3134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2486,0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288,0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7940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2730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2305,0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4722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-12,9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7169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63699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Брестская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463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49207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136,6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51,9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19060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14,5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7440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30132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Витебская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61224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80411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-55,9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-81,1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33975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721657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Гомельская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87984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05916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-16,5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76662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19011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Гродненская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14503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18950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-45,2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75013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2205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 (город)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23619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5058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825139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40774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1101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910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7396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71333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-31,2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3745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9988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Могилевская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696791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3386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-11,6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-35,1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BY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85738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8876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817"/>
            <a:ext cx="8229600" cy="85725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04" y="2049203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21" y="2301195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endParaRPr lang="ru-BY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80929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ru-BY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2301195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8280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ru-BY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BY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ru-BY" sz="1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ru-BY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BY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BY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34506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10137</TotalTime>
  <Words>1622</Words>
  <Application>Microsoft Office PowerPoint</Application>
  <PresentationFormat>Экран (4:3)</PresentationFormat>
  <Paragraphs>596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Cyr</vt:lpstr>
      <vt:lpstr>Calibri</vt:lpstr>
      <vt:lpstr>Century Gothic</vt:lpstr>
      <vt:lpstr>Times New Roman</vt:lpstr>
      <vt:lpstr>Trebuchet MS</vt:lpstr>
      <vt:lpstr>Wingdings</vt:lpstr>
      <vt:lpstr>Wingdings 2</vt:lpstr>
      <vt:lpstr>Учебный семинар —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356 домовладениях, электропроводки  в 181 домовладении, установлены АПИ  в более чем  4 тыс. домовладениях (квартирах),  в 205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Абрамович Людмила Владимировна</cp:lastModifiedBy>
  <cp:revision>1334</cp:revision>
  <cp:lastPrinted>2024-01-16T13:47:37Z</cp:lastPrinted>
  <dcterms:created xsi:type="dcterms:W3CDTF">2014-06-25T09:09:40Z</dcterms:created>
  <dcterms:modified xsi:type="dcterms:W3CDTF">2024-09-17T06:34:58Z</dcterms:modified>
</cp:coreProperties>
</file>